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4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20051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7" y="446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slide" Target="slides/slide25.xml"  /><Relationship Id="rId28" Type="http://schemas.openxmlformats.org/officeDocument/2006/relationships/slide" Target="slides/slide26.xml"  /><Relationship Id="rId29" Type="http://schemas.openxmlformats.org/officeDocument/2006/relationships/slide" Target="slides/slide27.xml"  /><Relationship Id="rId3" Type="http://schemas.openxmlformats.org/officeDocument/2006/relationships/slide" Target="slides/slide1.xml"  /><Relationship Id="rId30" Type="http://schemas.openxmlformats.org/officeDocument/2006/relationships/slide" Target="slides/slide28.xml"  /><Relationship Id="rId31" Type="http://schemas.openxmlformats.org/officeDocument/2006/relationships/slide" Target="slides/slide29.xml"  /><Relationship Id="rId32" Type="http://schemas.openxmlformats.org/officeDocument/2006/relationships/slide" Target="slides/slide30.xml"  /><Relationship Id="rId33" Type="http://schemas.openxmlformats.org/officeDocument/2006/relationships/slide" Target="slides/slide31.xml"  /><Relationship Id="rId34" Type="http://schemas.openxmlformats.org/officeDocument/2006/relationships/slide" Target="slides/slide32.xml"  /><Relationship Id="rId35" Type="http://schemas.openxmlformats.org/officeDocument/2006/relationships/slide" Target="slides/slide33.xml"  /><Relationship Id="rId36" Type="http://schemas.openxmlformats.org/officeDocument/2006/relationships/slide" Target="slides/slide34.xml"  /><Relationship Id="rId37" Type="http://schemas.openxmlformats.org/officeDocument/2006/relationships/slide" Target="slides/slide35.xml"  /><Relationship Id="rId38" Type="http://schemas.openxmlformats.org/officeDocument/2006/relationships/slide" Target="slides/slide36.xml"  /><Relationship Id="rId39" Type="http://schemas.openxmlformats.org/officeDocument/2006/relationships/slide" Target="slides/slide37.xml"  /><Relationship Id="rId4" Type="http://schemas.openxmlformats.org/officeDocument/2006/relationships/slide" Target="slides/slide2.xml"  /><Relationship Id="rId40" Type="http://schemas.openxmlformats.org/officeDocument/2006/relationships/slide" Target="slides/slide38.xml"  /><Relationship Id="rId41" Type="http://schemas.openxmlformats.org/officeDocument/2006/relationships/slide" Target="slides/slide39.xml"  /><Relationship Id="rId42" Type="http://schemas.openxmlformats.org/officeDocument/2006/relationships/presProps" Target="presProps.xml"  /><Relationship Id="rId43" Type="http://schemas.openxmlformats.org/officeDocument/2006/relationships/viewProps" Target="viewProps.xml"  /><Relationship Id="rId44" Type="http://schemas.openxmlformats.org/officeDocument/2006/relationships/theme" Target="theme/theme1.xml"  /><Relationship Id="rId45" Type="http://schemas.openxmlformats.org/officeDocument/2006/relationships/tableStyles" Target="tableStyles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BDA76A82-114E-4F02-A2C1-DCF2A9AAD512}" type="datetime1">
              <a:rPr lang="ko-KR" altLang="en-US"/>
              <a:pPr lvl="0">
                <a:defRPr/>
              </a:pPr>
              <a:t>2026-01-08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2CAB88ED-ED0D-4009-ADB0-26E6F34176A1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jpeg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jpe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334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677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878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5931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27381" y="1508787"/>
            <a:ext cx="11329259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541173" y="2411015"/>
            <a:ext cx="11329259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82482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9563" y="0"/>
            <a:ext cx="10032437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639616" y="1316766"/>
            <a:ext cx="9217024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653408" y="2218994"/>
            <a:ext cx="9217024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56839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637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47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50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905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21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114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339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256290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057A8-367D-406E-8BF1-42B99CDA50E4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B2906-5F9A-4D23-8095-08B8B067CA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643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1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18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19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0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1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2.png"  /><Relationship Id="rId3" Type="http://schemas.openxmlformats.org/officeDocument/2006/relationships/image" Target="../media/image23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4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5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6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7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8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29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0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1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2.png"  /><Relationship Id="rId3" Type="http://schemas.openxmlformats.org/officeDocument/2006/relationships/image" Target="../media/image33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4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5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6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7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8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39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0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1.png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2.png"  /></Relationships>
</file>

<file path=ppt/slides/_rels/slide3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3.png"  /></Relationships>
</file>

<file path=ppt/slides/_rels/slide3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4.png"  /><Relationship Id="rId3" Type="http://schemas.openxmlformats.org/officeDocument/2006/relationships/image" Target="../media/image45.png"  /></Relationships>
</file>

<file path=ppt/slides/_rels/slide3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6.png"  /><Relationship Id="rId3" Type="http://schemas.openxmlformats.org/officeDocument/2006/relationships/image" Target="../media/image47.png"  /><Relationship Id="rId4" Type="http://schemas.openxmlformats.org/officeDocument/2006/relationships/image" Target="../media/image48.png"  /><Relationship Id="rId5" Type="http://schemas.openxmlformats.org/officeDocument/2006/relationships/image" Target="../media/image49.png"  /></Relationships>
</file>

<file path=ppt/slides/_rels/slide3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/Relationships>
</file>

<file path=ppt/slides/_rels/slide3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/Relationships>
</file>

<file path=ppt/slides/_rels/slide3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10" Type="http://schemas.openxmlformats.org/officeDocument/2006/relationships/image" Target="../media/image12.jpeg"  /><Relationship Id="rId11" Type="http://schemas.openxmlformats.org/officeDocument/2006/relationships/image" Target="../media/image13.jpeg"  /><Relationship Id="rId12" Type="http://schemas.openxmlformats.org/officeDocument/2006/relationships/image" Target="../media/image14.png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7.png"  /><Relationship Id="rId6" Type="http://schemas.openxmlformats.org/officeDocument/2006/relationships/image" Target="../media/image8.png"  /><Relationship Id="rId7" Type="http://schemas.openxmlformats.org/officeDocument/2006/relationships/image" Target="../media/image9.png"  /><Relationship Id="rId8" Type="http://schemas.openxmlformats.org/officeDocument/2006/relationships/image" Target="../media/image10.png"  /><Relationship Id="rId9" Type="http://schemas.openxmlformats.org/officeDocument/2006/relationships/image" Target="../media/image1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15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16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957" y="5117754"/>
            <a:ext cx="617981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이성훈 </a:t>
            </a:r>
            <a:r>
              <a:rPr lang="ko-KR" alt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전광수</a:t>
            </a: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정순원 </a:t>
            </a:r>
            <a:r>
              <a:rPr lang="ko-KR" alt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황찬주</a:t>
            </a: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김선중 진수빈 신서인 </a:t>
            </a:r>
            <a:r>
              <a:rPr lang="ko-KR" alt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배상운</a:t>
            </a:r>
            <a:r>
              <a:rPr lang="en-US" altLang="ko-KR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5711957" y="3717033"/>
            <a:ext cx="6480043" cy="1405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ko-KR" altLang="en-US" sz="4267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논산 딸기축제 홈페이지</a:t>
            </a:r>
            <a:endParaRPr lang="en-US" altLang="ko-KR" sz="4267" b="1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ea typeface="맑은 고딕" pitchFamily="50" charset="-127"/>
              <a:cs typeface="Arial" pitchFamily="34" charset="0"/>
            </a:endParaRPr>
          </a:p>
          <a:p>
            <a:r>
              <a:rPr lang="ko-KR" altLang="en-US" sz="4267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구축 프로젝트</a:t>
            </a:r>
            <a:endParaRPr lang="en-US" altLang="ko-KR" sz="4267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ea typeface="맑은 고딕" pitchFamily="50" charset="-127"/>
              <a:cs typeface="Arial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48235" y="3898894"/>
            <a:ext cx="192021" cy="163218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225472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862" y="1144610"/>
            <a:ext cx="10157138" cy="571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763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740" y="1030310"/>
            <a:ext cx="10144259" cy="582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4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982" y="965916"/>
            <a:ext cx="10170017" cy="589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8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862" y="1144610"/>
            <a:ext cx="10157138" cy="571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34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982" y="1137364"/>
            <a:ext cx="10170017" cy="572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45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 </a:t>
            </a:r>
            <a:r>
              <a:rPr lang="en-US" altLang="ko-KR" b="1"/>
              <a:t>-</a:t>
            </a:r>
            <a:r>
              <a:rPr lang="ko-KR" altLang="en-US" b="1"/>
              <a:t> 회원가입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endParaRPr lang="ko-KR" altLang="en-US">
              <a:latin typeface="Arial"/>
              <a:cs typeface="Arial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137558" y="2112351"/>
            <a:ext cx="4953547" cy="451184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84948" y="2117248"/>
            <a:ext cx="4840351" cy="45185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로그인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endParaRPr lang="ko-KR" altLang="en-US">
              <a:latin typeface="Arial"/>
              <a:ea typeface="+mj-ea"/>
              <a:cs typeface="Arial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69713" y="2142775"/>
            <a:ext cx="9346512" cy="41123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마이페이지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endParaRPr lang="ko-KR" altLang="en-US">
              <a:latin typeface="Arial"/>
              <a:ea typeface="+mj-ea"/>
              <a:cs typeface="Arial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55556" y="2043993"/>
            <a:ext cx="9293888" cy="42107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(1)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endParaRPr lang="ko-KR" altLang="en-US">
              <a:latin typeface="Arial"/>
              <a:ea typeface="+mj-ea"/>
              <a:cs typeface="Arial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04626" y="2177643"/>
            <a:ext cx="9284624" cy="4161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(2)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tretch>
            <a:fillRect/>
          </a:stretch>
        </p:blipFill>
        <p:spPr>
          <a:xfrm>
            <a:off x="2935631" y="2155353"/>
            <a:ext cx="8422392" cy="37723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2011680" y="2182415"/>
            <a:ext cx="11329259" cy="3994316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sz="3600" dirty="0" smtClean="0"/>
              <a:t>프로젝트 소개</a:t>
            </a:r>
            <a:endParaRPr lang="en-US" altLang="ko-KR" sz="3600" dirty="0"/>
          </a:p>
          <a:p>
            <a:pPr marL="457200" indent="-457200">
              <a:buAutoNum type="arabicPeriod"/>
            </a:pPr>
            <a:r>
              <a:rPr lang="ko-KR" altLang="en-US" sz="3600" dirty="0" smtClean="0"/>
              <a:t>프로젝트 과정</a:t>
            </a:r>
            <a:endParaRPr lang="en-US" altLang="ko-KR" sz="3600" dirty="0" smtClean="0"/>
          </a:p>
          <a:p>
            <a:pPr marL="457200" indent="-457200">
              <a:buAutoNum type="arabicPeriod"/>
            </a:pPr>
            <a:r>
              <a:rPr lang="ko-KR" altLang="en-US" sz="3600" dirty="0" smtClean="0"/>
              <a:t>프로젝트 시연</a:t>
            </a:r>
            <a:endParaRPr lang="en-US" altLang="ko-KR" sz="3600" dirty="0" smtClean="0"/>
          </a:p>
          <a:p>
            <a:pPr marL="457200" indent="-457200">
              <a:buAutoNum type="arabicPeriod"/>
            </a:pPr>
            <a:r>
              <a:rPr lang="ko-KR" altLang="en-US" sz="3600" dirty="0" smtClean="0"/>
              <a:t>프로젝트 코드 설명</a:t>
            </a:r>
            <a:endParaRPr lang="en-US" altLang="ko-KR" sz="3600" dirty="0" smtClean="0"/>
          </a:p>
          <a:p>
            <a:pPr marL="457200" indent="-457200">
              <a:buAutoNum type="arabicPeriod"/>
            </a:pPr>
            <a:r>
              <a:rPr lang="en-US" altLang="ko-KR" sz="3600" dirty="0" smtClean="0"/>
              <a:t>Q&amp;A</a:t>
            </a:r>
            <a:endParaRPr lang="en-US" altLang="ko-KR" sz="36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31720" y="617220"/>
            <a:ext cx="12192000" cy="1179288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ko-KR" altLang="en-US" sz="5400" dirty="0" smtClean="0"/>
              <a:t>목차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71547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(3)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428363" y="2083976"/>
            <a:ext cx="9478400" cy="42934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(4)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445761" y="2047493"/>
            <a:ext cx="9451543" cy="42473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(5)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96679" y="2233183"/>
            <a:ext cx="9332268" cy="42728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관리자</a:t>
            </a:r>
            <a:r>
              <a:rPr lang="en-US" altLang="ko-KR" b="1"/>
              <a:t>(6)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91773" y="2149067"/>
            <a:ext cx="9373829" cy="41235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갤러리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288440" y="1979279"/>
            <a:ext cx="4852871" cy="4439316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95630" y="2072977"/>
            <a:ext cx="4993181" cy="4267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날씨</a:t>
            </a:r>
            <a:r>
              <a:rPr lang="en-US" altLang="ko-KR" b="1"/>
              <a:t>,</a:t>
            </a:r>
            <a:r>
              <a:rPr lang="ko-KR" altLang="en-US" b="1"/>
              <a:t> 지도</a:t>
            </a:r>
            <a:r>
              <a:rPr lang="en-US" altLang="ko-KR" b="1"/>
              <a:t>,</a:t>
            </a:r>
            <a:r>
              <a:rPr lang="ko-KR" altLang="en-US" b="1"/>
              <a:t> 챗봇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44411" y="2153830"/>
            <a:ext cx="9357430" cy="41695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이미지 업로드</a:t>
            </a:r>
          </a:p>
        </p:txBody>
      </p:sp>
      <p:pic>
        <p:nvPicPr>
          <p:cNvPr id="11" name="내용 개체 틀 10"/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tretch>
            <a:fillRect/>
          </a:stretch>
        </p:blipFill>
        <p:spPr>
          <a:xfrm>
            <a:off x="2936933" y="2218994"/>
            <a:ext cx="9173851" cy="3994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</a:p>
        </p:txBody>
      </p:sp>
      <p:pic>
        <p:nvPicPr>
          <p:cNvPr id="19" name="내용 개체 틀 18"/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tretch>
            <a:fillRect/>
          </a:stretch>
        </p:blipFill>
        <p:spPr>
          <a:xfrm>
            <a:off x="3018145" y="2218994"/>
            <a:ext cx="8662176" cy="3994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26474" y="2168146"/>
            <a:ext cx="9309360" cy="40536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39189" y="2119129"/>
            <a:ext cx="9239312" cy="41264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프로젝트 소개</a:t>
            </a:r>
            <a:endParaRPr lang="ko-KR" altLang="en-US" dirty="0"/>
          </a:p>
        </p:txBody>
      </p:sp>
      <p:grpSp>
        <p:nvGrpSpPr>
          <p:cNvPr id="24" name="그룹 23"/>
          <p:cNvGrpSpPr/>
          <p:nvPr/>
        </p:nvGrpSpPr>
        <p:grpSpPr>
          <a:xfrm>
            <a:off x="2159563" y="1160861"/>
            <a:ext cx="3593205" cy="1902313"/>
            <a:chOff x="1992869" y="1179288"/>
            <a:chExt cx="3593205" cy="3271235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1992869" y="1179288"/>
              <a:ext cx="3593205" cy="3271235"/>
            </a:xfrm>
            <a:prstGeom prst="roundRect">
              <a:avLst/>
            </a:prstGeom>
            <a:solidFill>
              <a:srgbClr val="EAEAEA">
                <a:alpha val="50196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48867" y="1315694"/>
              <a:ext cx="344201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/>
                <a:t>추진배경 및 </a:t>
              </a:r>
              <a:r>
                <a:rPr lang="ko-KR" altLang="en-US" b="1" dirty="0" smtClean="0"/>
                <a:t>필요성</a:t>
              </a:r>
              <a:r>
                <a:rPr lang="en-US" altLang="ko-KR" b="1" dirty="0" smtClean="0"/>
                <a:t>(WHY)</a:t>
              </a:r>
            </a:p>
            <a:p>
              <a:endParaRPr lang="en-US" altLang="ko-KR" dirty="0"/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엑스포 성공 개최 지원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공식 정보 통합</a:t>
              </a:r>
              <a:r>
                <a:rPr lang="en-US" altLang="ko-KR" dirty="0"/>
                <a:t>·</a:t>
              </a:r>
              <a:r>
                <a:rPr lang="ko-KR" altLang="en-US" dirty="0"/>
                <a:t>신속 제공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디지털 환경 대응 온라인 홍보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전시</a:t>
              </a:r>
              <a:r>
                <a:rPr lang="en-US" altLang="ko-KR" dirty="0"/>
                <a:t>·</a:t>
              </a:r>
              <a:r>
                <a:rPr lang="ko-KR" altLang="en-US" dirty="0"/>
                <a:t>체험 중심 콘텐츠 필요</a:t>
              </a:r>
              <a:endParaRPr lang="en-US" altLang="ko-KR" dirty="0" smtClean="0"/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2268515" y="4738380"/>
            <a:ext cx="3593203" cy="1997648"/>
            <a:chOff x="2159563" y="4968121"/>
            <a:chExt cx="3498014" cy="3444227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2159563" y="4968121"/>
              <a:ext cx="3498014" cy="3444227"/>
            </a:xfrm>
            <a:prstGeom prst="roundRect">
              <a:avLst/>
            </a:prstGeom>
            <a:solidFill>
              <a:srgbClr val="EAEAEA">
                <a:alpha val="50196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60316" y="5177614"/>
              <a:ext cx="3258355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smtClean="0"/>
                <a:t>기대효과</a:t>
              </a:r>
              <a:r>
                <a:rPr lang="en-US" altLang="ko-KR" b="1" dirty="0"/>
                <a:t>(RESULT</a:t>
              </a:r>
              <a:r>
                <a:rPr lang="en-US" altLang="ko-KR" b="1" dirty="0" smtClean="0"/>
                <a:t>)</a:t>
              </a:r>
              <a:endParaRPr lang="en-US" altLang="ko-KR" dirty="0"/>
            </a:p>
            <a:p>
              <a:endParaRPr lang="en-US" altLang="ko-KR" dirty="0" smtClean="0"/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엑스포 공식 홍보 창구 확립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행사 인지도</a:t>
              </a:r>
              <a:r>
                <a:rPr lang="en-US" altLang="ko-KR" dirty="0"/>
                <a:t>·</a:t>
              </a:r>
              <a:r>
                <a:rPr lang="ko-KR" altLang="en-US" dirty="0"/>
                <a:t>참여도 제고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다양한 환경에서 최적 이용환경 제공</a:t>
              </a:r>
              <a:endParaRPr lang="en-US" altLang="ko-KR" dirty="0" smtClean="0"/>
            </a:p>
          </p:txBody>
        </p:sp>
      </p:grpSp>
      <p:sp>
        <p:nvSpPr>
          <p:cNvPr id="14" name="오른쪽 화살표 13"/>
          <p:cNvSpPr/>
          <p:nvPr/>
        </p:nvSpPr>
        <p:spPr>
          <a:xfrm>
            <a:off x="6043728" y="1615157"/>
            <a:ext cx="1622738" cy="978793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bg1"/>
              </a:gs>
            </a:gsLst>
            <a:path path="circle">
              <a:fillToRect l="100000" b="100000"/>
            </a:path>
            <a:tileRect t="-100000" r="-100000"/>
          </a:gra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/>
          <p:cNvGrpSpPr/>
          <p:nvPr/>
        </p:nvGrpSpPr>
        <p:grpSpPr>
          <a:xfrm>
            <a:off x="8001879" y="1116932"/>
            <a:ext cx="3593205" cy="1902313"/>
            <a:chOff x="7825314" y="801257"/>
            <a:chExt cx="3593205" cy="3271235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7825314" y="801257"/>
              <a:ext cx="3593205" cy="3271235"/>
            </a:xfrm>
            <a:prstGeom prst="roundRect">
              <a:avLst/>
            </a:prstGeom>
            <a:solidFill>
              <a:srgbClr val="EAEAEA">
                <a:alpha val="50196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40336" y="1022253"/>
              <a:ext cx="3275322" cy="1477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smtClean="0"/>
                <a:t>추진방향 </a:t>
              </a:r>
              <a:r>
                <a:rPr lang="en-US" altLang="ko-KR" b="1" dirty="0"/>
                <a:t>(</a:t>
              </a:r>
              <a:r>
                <a:rPr lang="en-US" altLang="ko-KR" b="1" dirty="0" smtClean="0"/>
                <a:t>HOW)</a:t>
              </a:r>
            </a:p>
            <a:p>
              <a:endParaRPr lang="en-US" altLang="ko-KR" dirty="0"/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사용자 중심 정보 제공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표준</a:t>
              </a:r>
              <a:r>
                <a:rPr lang="en-US" altLang="ko-KR" dirty="0"/>
                <a:t>·</a:t>
              </a:r>
              <a:r>
                <a:rPr lang="ko-KR" altLang="en-US" dirty="0"/>
                <a:t>안정성 기반 시스템</a:t>
              </a:r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확장</a:t>
              </a:r>
              <a:r>
                <a:rPr lang="en-US" altLang="ko-KR" dirty="0"/>
                <a:t>·</a:t>
              </a:r>
              <a:r>
                <a:rPr lang="ko-KR" altLang="en-US" dirty="0"/>
                <a:t>연계 가능한 플랫폼</a:t>
              </a:r>
              <a:endParaRPr lang="en-US" altLang="ko-KR" dirty="0" smtClean="0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8030483" y="4738379"/>
            <a:ext cx="3593206" cy="1997648"/>
            <a:chOff x="7849367" y="4983656"/>
            <a:chExt cx="3498014" cy="3444227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7849367" y="4983656"/>
              <a:ext cx="3498014" cy="3444227"/>
            </a:xfrm>
            <a:prstGeom prst="roundRect">
              <a:avLst/>
            </a:prstGeom>
            <a:solidFill>
              <a:srgbClr val="EAEAEA">
                <a:alpha val="50196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894996" y="5154598"/>
              <a:ext cx="3378183" cy="25471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smtClean="0"/>
                <a:t>추진 목표</a:t>
              </a:r>
              <a:r>
                <a:rPr lang="en-US" altLang="ko-KR" b="1" dirty="0"/>
                <a:t>(WHAT)</a:t>
              </a:r>
              <a:endParaRPr lang="en-US" altLang="ko-KR" b="1" dirty="0" smtClean="0"/>
            </a:p>
            <a:p>
              <a:pPr algn="ctr"/>
              <a:endParaRPr lang="en-US" altLang="ko-KR" dirty="0"/>
            </a:p>
            <a:p>
              <a:r>
                <a:rPr lang="en-US" altLang="ko-KR" dirty="0"/>
                <a:t>• </a:t>
              </a:r>
              <a:r>
                <a:rPr lang="ko-KR" altLang="en-US" dirty="0"/>
                <a:t>양방향 </a:t>
              </a:r>
              <a:r>
                <a:rPr lang="ko-KR" altLang="en-US" dirty="0" err="1"/>
                <a:t>소통형</a:t>
              </a:r>
              <a:r>
                <a:rPr lang="ko-KR" altLang="en-US" dirty="0"/>
                <a:t> 홈페이지 구축</a:t>
              </a:r>
            </a:p>
            <a:p>
              <a:r>
                <a:rPr lang="en-US" altLang="ko-KR" dirty="0" smtClean="0"/>
                <a:t>• </a:t>
              </a:r>
              <a:r>
                <a:rPr lang="ko-KR" altLang="en-US" dirty="0"/>
                <a:t>웹 접근성</a:t>
              </a:r>
              <a:r>
                <a:rPr lang="en-US" altLang="ko-KR" dirty="0"/>
                <a:t>·</a:t>
              </a:r>
              <a:r>
                <a:rPr lang="ko-KR" altLang="en-US" dirty="0"/>
                <a:t>표준</a:t>
              </a:r>
              <a:r>
                <a:rPr lang="en-US" altLang="ko-KR" dirty="0"/>
                <a:t>·</a:t>
              </a:r>
              <a:r>
                <a:rPr lang="ko-KR" altLang="en-US" dirty="0"/>
                <a:t>호환성 확보</a:t>
              </a:r>
              <a:endParaRPr lang="en-US" altLang="ko-KR" dirty="0" smtClean="0"/>
            </a:p>
            <a:p>
              <a:pPr algn="ctr"/>
              <a:endParaRPr lang="en-US" altLang="ko-KR" dirty="0" smtClean="0"/>
            </a:p>
          </p:txBody>
        </p:sp>
      </p:grpSp>
      <p:sp>
        <p:nvSpPr>
          <p:cNvPr id="22" name="오른쪽 화살표 21"/>
          <p:cNvSpPr/>
          <p:nvPr/>
        </p:nvSpPr>
        <p:spPr>
          <a:xfrm rot="5400000">
            <a:off x="9048357" y="3379118"/>
            <a:ext cx="1500246" cy="978793"/>
          </a:xfrm>
          <a:prstGeom prst="rightArrow">
            <a:avLst/>
          </a:prstGeom>
          <a:gradFill flip="none" rotWithShape="1">
            <a:gsLst>
              <a:gs pos="0">
                <a:schemeClr val="accent5">
                  <a:lumMod val="75000"/>
                </a:schemeClr>
              </a:gs>
              <a:gs pos="13750">
                <a:srgbClr val="276298"/>
              </a:gs>
              <a:gs pos="27500">
                <a:schemeClr val="accent1">
                  <a:lumMod val="7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화살표 22"/>
          <p:cNvSpPr/>
          <p:nvPr/>
        </p:nvSpPr>
        <p:spPr>
          <a:xfrm rot="10800000">
            <a:off x="6043728" y="5114901"/>
            <a:ext cx="1622738" cy="978793"/>
          </a:xfrm>
          <a:prstGeom prst="rightArrow">
            <a:avLst/>
          </a:prstGeom>
          <a:gradFill flip="none" rotWithShape="1">
            <a:gsLst>
              <a:gs pos="0">
                <a:srgbClr val="1C3158"/>
              </a:gs>
              <a:gs pos="50000">
                <a:schemeClr val="accent1">
                  <a:lumMod val="5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004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22986" y="2101132"/>
            <a:ext cx="9258003" cy="43009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33674" y="2068336"/>
            <a:ext cx="9436628" cy="41500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시퀀스 다이어그램</a:t>
            </a:r>
            <a:r>
              <a:rPr lang="en-US" altLang="ko-KR" b="1"/>
              <a:t> - </a:t>
            </a:r>
            <a:r>
              <a:rPr lang="ko-KR" altLang="en-US" b="1"/>
              <a:t>게시글 작성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49324" y="2117862"/>
            <a:ext cx="9265942" cy="4293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b="1"/>
              <a:t>ERD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endParaRPr lang="ko-KR" altLang="en-US">
              <a:latin typeface="Arial"/>
              <a:cs typeface="Arial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93580" y="2099027"/>
            <a:ext cx="9377273" cy="44853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b="1"/>
              <a:t>ERD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endParaRPr lang="ko-KR" altLang="en-US">
              <a:latin typeface="Arial"/>
              <a:ea typeface="+mj-ea"/>
              <a:cs typeface="Arial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00326" y="2099028"/>
            <a:ext cx="9416700" cy="45032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3. </a:t>
            </a:r>
            <a:r>
              <a:rPr lang="ko-KR" altLang="en-US"/>
              <a:t>프로젝트 코드 설명</a:t>
            </a:r>
            <a:endParaRPr lang="ko-KR" altLang="en-US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Arial"/>
                <a:ea typeface="+mj-ea"/>
                <a:cs typeface="Arial"/>
              </a:rPr>
              <a:t/>
            </a:r>
            <a:endParaRPr lang="ko-KR" altLang="en-US">
              <a:latin typeface="Arial"/>
              <a:ea typeface="+mj-ea"/>
              <a:cs typeface="Arial"/>
            </a:endParaRPr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28925" y="2143837"/>
            <a:ext cx="4505954" cy="4113727"/>
          </a:xfrm>
          <a:prstGeom prst="rect">
            <a:avLst/>
          </a:prstGeom>
        </p:spPr>
      </p:pic>
      <p:pic>
        <p:nvPicPr>
          <p:cNvPr id="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72751" y="2132679"/>
            <a:ext cx="5095775" cy="41184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3. </a:t>
            </a:r>
            <a:r>
              <a:rPr lang="ko-KR" altLang="en-US"/>
              <a:t>프로젝트 코드 설명</a:t>
            </a:r>
            <a:endParaRPr lang="ko-KR" altLang="en-US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Arial"/>
                <a:ea typeface="+mj-ea"/>
                <a:cs typeface="Arial"/>
              </a:rPr>
              <a:t/>
            </a:r>
            <a:endParaRPr lang="ko-KR" altLang="en-US">
              <a:latin typeface="Arial"/>
              <a:ea typeface="+mj-ea"/>
              <a:cs typeface="Arial"/>
            </a:endParaRPr>
          </a:p>
        </p:txBody>
      </p:sp>
      <p:pic>
        <p:nvPicPr>
          <p:cNvPr id="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096000" y="3429000"/>
            <a:ext cx="0" cy="0"/>
          </a:xfrm>
          <a:prstGeom prst="rect">
            <a:avLst/>
          </a:prstGeom>
        </p:spPr>
      </p:pic>
      <p:pic>
        <p:nvPicPr>
          <p:cNvPr id="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609311" y="2121620"/>
            <a:ext cx="4671503" cy="4149342"/>
          </a:xfrm>
          <a:prstGeom prst="rect">
            <a:avLst/>
          </a:prstGeom>
        </p:spPr>
      </p:pic>
      <p:pic>
        <p:nvPicPr>
          <p:cNvPr id="10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248400" y="3581400"/>
            <a:ext cx="0" cy="0"/>
          </a:xfrm>
          <a:prstGeom prst="rect">
            <a:avLst/>
          </a:prstGeom>
        </p:spPr>
      </p:pic>
      <p:pic>
        <p:nvPicPr>
          <p:cNvPr id="11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238877" y="2137997"/>
            <a:ext cx="4663963" cy="41430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0"/>
          </p:nvPr>
        </p:nvSpPr>
        <p:spPr>
          <a:xfrm>
            <a:off x="2560320" y="2468880"/>
            <a:ext cx="6903720" cy="1179288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en-US" altLang="ko-KR" sz="6600"/>
              <a:t>4. </a:t>
            </a:r>
            <a:r>
              <a:rPr lang="ko-KR" altLang="en-US" sz="6600"/>
              <a:t>프로젝트 시연</a:t>
            </a:r>
            <a:endParaRPr lang="ko-KR" altLang="en-US" sz="6600"/>
          </a:p>
          <a:p>
            <a:pPr lvl="0">
              <a:defRPr/>
            </a:pPr>
            <a:endParaRPr lang="ko-KR" altLang="en-US" sz="6600"/>
          </a:p>
        </p:txBody>
      </p:sp>
      <p:sp>
        <p:nvSpPr>
          <p:cNvPr id="4" name="TextBox 3"/>
          <p:cNvSpPr txBox="1"/>
          <p:nvPr/>
        </p:nvSpPr>
        <p:spPr>
          <a:xfrm>
            <a:off x="3051810" y="4650493"/>
            <a:ext cx="58199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sz="2800" b="0" i="0" strike="noStrike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  <a:cs typeface="맑은 고딕"/>
              </a:rPr>
              <a:t>www.youtube.com/@파란장미-z5q</a:t>
            </a:r>
            <a:endParaRPr sz="2800" b="0" i="0" strike="noStrike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3081" y="1731901"/>
            <a:ext cx="11081981" cy="3031168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en-US" altLang="ko-KR" sz="5400" dirty="0" err="1" smtClean="0">
                <a:latin typeface="Arial"/>
                <a:cs typeface="Arial"/>
              </a:rPr>
              <a:t>Github</a:t>
            </a:r>
            <a:r>
              <a:rPr lang="en-US" altLang="ko-KR" sz="5400" dirty="0" smtClean="0">
                <a:latin typeface="Arial"/>
                <a:cs typeface="Arial"/>
              </a:rPr>
              <a:t> </a:t>
            </a:r>
            <a:r>
              <a:rPr lang="ko-KR" altLang="en-US" sz="5400" dirty="0" smtClean="0">
                <a:latin typeface="Arial"/>
                <a:cs typeface="Arial"/>
              </a:rPr>
              <a:t>주소 </a:t>
            </a:r>
            <a:r>
              <a:rPr lang="en-US" altLang="ko-KR" sz="6600" dirty="0" smtClean="0">
                <a:latin typeface="Arial"/>
                <a:cs typeface="Arial"/>
              </a:rPr>
              <a:t/>
            </a:r>
            <a:br>
              <a:rPr lang="en-US" altLang="ko-KR" sz="6600" dirty="0" smtClean="0">
                <a:latin typeface="Arial"/>
                <a:cs typeface="Arial"/>
              </a:rPr>
            </a:br>
            <a:r>
              <a:rPr lang="en-US" altLang="ko-KR" sz="6600" dirty="0" smtClean="0">
                <a:latin typeface="Arial"/>
                <a:cs typeface="Arial"/>
              </a:rPr>
              <a:t/>
            </a:r>
            <a:br>
              <a:rPr lang="en-US" altLang="ko-KR" sz="6600" dirty="0" smtClean="0">
                <a:latin typeface="Arial"/>
                <a:cs typeface="Arial"/>
              </a:rPr>
            </a:br>
            <a:r>
              <a:rPr lang="en-US" altLang="ko-KR" sz="4800" dirty="0" smtClean="0">
                <a:latin typeface="Arial"/>
                <a:cs typeface="Arial"/>
              </a:rPr>
              <a:t>https</a:t>
            </a:r>
            <a:r>
              <a:rPr lang="en-US" altLang="ko-KR" sz="4800" dirty="0">
                <a:latin typeface="Arial"/>
                <a:cs typeface="Arial"/>
              </a:rPr>
              <a:t>://github.com/FestivalWeb/Festival</a:t>
            </a:r>
            <a:endParaRPr lang="ko-KR" altLang="en-US" sz="4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87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560320" y="2468880"/>
            <a:ext cx="6903720" cy="1179288"/>
          </a:xfrm>
        </p:spPr>
        <p:txBody>
          <a:bodyPr>
            <a:noAutofit/>
          </a:bodyPr>
          <a:lstStyle/>
          <a:p>
            <a:pPr algn="ctr"/>
            <a:r>
              <a:rPr lang="en-US" altLang="ko-KR" sz="6600" dirty="0" smtClean="0"/>
              <a:t>Q&amp;A</a:t>
            </a:r>
            <a:endParaRPr lang="en-US" altLang="ko-KR" sz="6600" dirty="0"/>
          </a:p>
        </p:txBody>
      </p:sp>
    </p:spTree>
    <p:extLst>
      <p:ext uri="{BB962C8B-B14F-4D97-AF65-F5344CB8AC3E}">
        <p14:creationId xmlns:p14="http://schemas.microsoft.com/office/powerpoint/2010/main" val="340092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프로젝트 소개</a:t>
            </a:r>
            <a:endParaRPr lang="ko-KR" alt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639599" y="923511"/>
            <a:ext cx="9217024" cy="614197"/>
          </a:xfrm>
        </p:spPr>
        <p:txBody>
          <a:bodyPr/>
          <a:lstStyle/>
          <a:p>
            <a:pPr lvl="0"/>
            <a:r>
              <a:rPr lang="ko-KR" altLang="en-US" b="1" dirty="0" smtClean="0"/>
              <a:t>제작환경</a:t>
            </a:r>
            <a:endParaRPr lang="en-US" b="1" dirty="0"/>
          </a:p>
        </p:txBody>
      </p:sp>
      <p:grpSp>
        <p:nvGrpSpPr>
          <p:cNvPr id="9" name="그룹 8"/>
          <p:cNvGrpSpPr/>
          <p:nvPr/>
        </p:nvGrpSpPr>
        <p:grpSpPr>
          <a:xfrm>
            <a:off x="2639599" y="2301395"/>
            <a:ext cx="8670826" cy="688827"/>
            <a:chOff x="2639616" y="2068441"/>
            <a:chExt cx="8216900" cy="688827"/>
          </a:xfrm>
        </p:grpSpPr>
        <p:sp>
          <p:nvSpPr>
            <p:cNvPr id="6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="" xmlns:ask="http://schemas.microsoft.com/office/drawing/2018/sketchyshapes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" name="직선 연결선 7"/>
            <p:cNvCxnSpPr>
              <a:stCxn id="6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그룹 9"/>
          <p:cNvGrpSpPr/>
          <p:nvPr/>
        </p:nvGrpSpPr>
        <p:grpSpPr>
          <a:xfrm>
            <a:off x="2639599" y="3039059"/>
            <a:ext cx="8670826" cy="688827"/>
            <a:chOff x="2639616" y="2068441"/>
            <a:chExt cx="8216900" cy="688827"/>
          </a:xfrm>
        </p:grpSpPr>
        <p:sp>
          <p:nvSpPr>
            <p:cNvPr id="11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="" xmlns:ask="http://schemas.microsoft.com/office/drawing/2018/sketchyshapes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/>
            <p:cNvCxnSpPr>
              <a:stCxn id="11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/>
          <p:cNvGrpSpPr/>
          <p:nvPr/>
        </p:nvGrpSpPr>
        <p:grpSpPr>
          <a:xfrm>
            <a:off x="2639599" y="3798147"/>
            <a:ext cx="8670826" cy="688827"/>
            <a:chOff x="2639616" y="2068441"/>
            <a:chExt cx="8216900" cy="688827"/>
          </a:xfrm>
        </p:grpSpPr>
        <p:sp>
          <p:nvSpPr>
            <p:cNvPr id="14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="" xmlns:ask="http://schemas.microsoft.com/office/drawing/2018/sketchyshapes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연결선 14"/>
            <p:cNvCxnSpPr>
              <a:stCxn id="14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2639599" y="4551455"/>
            <a:ext cx="8670826" cy="688827"/>
            <a:chOff x="2639616" y="2068441"/>
            <a:chExt cx="8216900" cy="688827"/>
          </a:xfrm>
        </p:grpSpPr>
        <p:sp>
          <p:nvSpPr>
            <p:cNvPr id="17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="" xmlns:ask="http://schemas.microsoft.com/office/drawing/2018/sketchyshapes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/>
            <p:cNvCxnSpPr>
              <a:stCxn id="17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/>
          <p:cNvGrpSpPr/>
          <p:nvPr/>
        </p:nvGrpSpPr>
        <p:grpSpPr>
          <a:xfrm>
            <a:off x="2639599" y="6098158"/>
            <a:ext cx="8670826" cy="688827"/>
            <a:chOff x="2639616" y="2068441"/>
            <a:chExt cx="8216900" cy="688827"/>
          </a:xfrm>
        </p:grpSpPr>
        <p:sp>
          <p:nvSpPr>
            <p:cNvPr id="20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="" xmlns:ask="http://schemas.microsoft.com/office/drawing/2018/sketchyshapes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1" name="직선 연결선 20"/>
            <p:cNvCxnSpPr>
              <a:stCxn id="20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324528" y="1644685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언어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415995" y="2405954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Frame Work</a:t>
            </a:r>
            <a:endParaRPr lang="ko-KR" altLang="en-US" sz="2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415994" y="3897689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/>
              <a:t>화면</a:t>
            </a:r>
            <a:endParaRPr lang="ko-KR" altLang="en-US" sz="2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415994" y="4628634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DB &amp; </a:t>
            </a:r>
            <a:r>
              <a:rPr lang="ko-KR" altLang="en-US" sz="2400" b="1" dirty="0" smtClean="0"/>
              <a:t>형상관리</a:t>
            </a:r>
            <a:endParaRPr lang="ko-KR" altLang="en-US" sz="24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324528" y="6174556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API</a:t>
            </a:r>
            <a:endParaRPr lang="ko-KR" altLang="en-US" sz="2400" b="1" dirty="0"/>
          </a:p>
        </p:txBody>
      </p:sp>
      <p:grpSp>
        <p:nvGrpSpPr>
          <p:cNvPr id="32" name="그룹 31"/>
          <p:cNvGrpSpPr/>
          <p:nvPr/>
        </p:nvGrpSpPr>
        <p:grpSpPr>
          <a:xfrm>
            <a:off x="5036214" y="1615266"/>
            <a:ext cx="1184776" cy="542643"/>
            <a:chOff x="4944749" y="2068441"/>
            <a:chExt cx="1184776" cy="542643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95E33B24-4D7A-DBE8-1F93-94F3E069EC60}"/>
                </a:ext>
              </a:extLst>
            </p:cNvPr>
            <p:cNvGrpSpPr/>
            <p:nvPr/>
          </p:nvGrpSpPr>
          <p:grpSpPr>
            <a:xfrm>
              <a:off x="4944749" y="2098097"/>
              <a:ext cx="1184776" cy="512987"/>
              <a:chOff x="3714749" y="1209755"/>
              <a:chExt cx="1267828" cy="548947"/>
            </a:xfrm>
          </p:grpSpPr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3558F59F-47C9-71D6-C4ED-3E1850ADF4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714749" y="1209755"/>
                <a:ext cx="1048858" cy="548947"/>
              </a:xfrm>
              <a:prstGeom prst="rect">
                <a:avLst/>
              </a:prstGeom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D295352-B006-8C9C-F1E8-C569FFAB823D}"/>
                  </a:ext>
                </a:extLst>
              </p:cNvPr>
              <p:cNvSpPr txBox="1"/>
              <p:nvPr/>
            </p:nvSpPr>
            <p:spPr>
              <a:xfrm>
                <a:off x="4544637" y="1209755"/>
                <a:ext cx="43794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FF5B5B"/>
                    </a:solidFill>
                  </a:rPr>
                  <a:t>17</a:t>
                </a:r>
                <a:endParaRPr lang="ko-KR" altLang="en-US" sz="1200" b="1" dirty="0">
                  <a:solidFill>
                    <a:srgbClr val="FF5B5B"/>
                  </a:solidFill>
                </a:endParaRPr>
              </a:p>
            </p:txBody>
          </p:sp>
        </p:grpSp>
        <p:sp>
          <p:nvSpPr>
            <p:cNvPr id="31" name="직사각형 30"/>
            <p:cNvSpPr/>
            <p:nvPr/>
          </p:nvSpPr>
          <p:spPr>
            <a:xfrm>
              <a:off x="5809957" y="2068441"/>
              <a:ext cx="267286" cy="2447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2639599" y="5295460"/>
            <a:ext cx="8670826" cy="688827"/>
            <a:chOff x="2639616" y="2068441"/>
            <a:chExt cx="8216900" cy="688827"/>
          </a:xfrm>
        </p:grpSpPr>
        <p:sp>
          <p:nvSpPr>
            <p:cNvPr id="34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="" xmlns:ask="http://schemas.microsoft.com/office/drawing/2018/sketchyshapes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5" name="직선 연결선 34"/>
            <p:cNvCxnSpPr>
              <a:stCxn id="34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/>
          <p:cNvGrpSpPr/>
          <p:nvPr/>
        </p:nvGrpSpPr>
        <p:grpSpPr>
          <a:xfrm>
            <a:off x="2639599" y="1538519"/>
            <a:ext cx="8670826" cy="688827"/>
            <a:chOff x="2639616" y="2068441"/>
            <a:chExt cx="8216900" cy="688827"/>
          </a:xfrm>
        </p:grpSpPr>
        <p:sp>
          <p:nvSpPr>
            <p:cNvPr id="37" name="직사각형 8">
              <a:extLst>
                <a:ext uri="{FF2B5EF4-FFF2-40B4-BE49-F238E27FC236}">
                  <a16:creationId xmlns:a16="http://schemas.microsoft.com/office/drawing/2014/main" id="{DC2A641C-69F5-7FC7-6D5F-5BF53B824C02}"/>
                </a:ext>
              </a:extLst>
            </p:cNvPr>
            <p:cNvSpPr/>
            <p:nvPr/>
          </p:nvSpPr>
          <p:spPr>
            <a:xfrm>
              <a:off x="2639616" y="2068441"/>
              <a:ext cx="8216900" cy="646331"/>
            </a:xfrm>
            <a:custGeom>
              <a:avLst/>
              <a:gdLst>
                <a:gd name="connsiteX0" fmla="*/ 0 w 8216900"/>
                <a:gd name="connsiteY0" fmla="*/ 0 h 646331"/>
                <a:gd name="connsiteX1" fmla="*/ 684742 w 8216900"/>
                <a:gd name="connsiteY1" fmla="*/ 0 h 646331"/>
                <a:gd name="connsiteX2" fmla="*/ 1287314 w 8216900"/>
                <a:gd name="connsiteY2" fmla="*/ 0 h 646331"/>
                <a:gd name="connsiteX3" fmla="*/ 2136394 w 8216900"/>
                <a:gd name="connsiteY3" fmla="*/ 0 h 646331"/>
                <a:gd name="connsiteX4" fmla="*/ 2821136 w 8216900"/>
                <a:gd name="connsiteY4" fmla="*/ 0 h 646331"/>
                <a:gd name="connsiteX5" fmla="*/ 3259370 w 8216900"/>
                <a:gd name="connsiteY5" fmla="*/ 0 h 646331"/>
                <a:gd name="connsiteX6" fmla="*/ 3861943 w 8216900"/>
                <a:gd name="connsiteY6" fmla="*/ 0 h 646331"/>
                <a:gd name="connsiteX7" fmla="*/ 4628854 w 8216900"/>
                <a:gd name="connsiteY7" fmla="*/ 0 h 646331"/>
                <a:gd name="connsiteX8" fmla="*/ 5067088 w 8216900"/>
                <a:gd name="connsiteY8" fmla="*/ 0 h 646331"/>
                <a:gd name="connsiteX9" fmla="*/ 5833999 w 8216900"/>
                <a:gd name="connsiteY9" fmla="*/ 0 h 646331"/>
                <a:gd name="connsiteX10" fmla="*/ 6518741 w 8216900"/>
                <a:gd name="connsiteY10" fmla="*/ 0 h 646331"/>
                <a:gd name="connsiteX11" fmla="*/ 7039144 w 8216900"/>
                <a:gd name="connsiteY11" fmla="*/ 0 h 646331"/>
                <a:gd name="connsiteX12" fmla="*/ 8216900 w 8216900"/>
                <a:gd name="connsiteY12" fmla="*/ 0 h 646331"/>
                <a:gd name="connsiteX13" fmla="*/ 8216900 w 8216900"/>
                <a:gd name="connsiteY13" fmla="*/ 646331 h 646331"/>
                <a:gd name="connsiteX14" fmla="*/ 7449989 w 8216900"/>
                <a:gd name="connsiteY14" fmla="*/ 646331 h 646331"/>
                <a:gd name="connsiteX15" fmla="*/ 6600910 w 8216900"/>
                <a:gd name="connsiteY15" fmla="*/ 646331 h 646331"/>
                <a:gd name="connsiteX16" fmla="*/ 6162675 w 8216900"/>
                <a:gd name="connsiteY16" fmla="*/ 646331 h 646331"/>
                <a:gd name="connsiteX17" fmla="*/ 5477933 w 8216900"/>
                <a:gd name="connsiteY17" fmla="*/ 646331 h 646331"/>
                <a:gd name="connsiteX18" fmla="*/ 4957530 w 8216900"/>
                <a:gd name="connsiteY18" fmla="*/ 646331 h 646331"/>
                <a:gd name="connsiteX19" fmla="*/ 4437126 w 8216900"/>
                <a:gd name="connsiteY19" fmla="*/ 646331 h 646331"/>
                <a:gd name="connsiteX20" fmla="*/ 3834553 w 8216900"/>
                <a:gd name="connsiteY20" fmla="*/ 646331 h 646331"/>
                <a:gd name="connsiteX21" fmla="*/ 2985474 w 8216900"/>
                <a:gd name="connsiteY21" fmla="*/ 646331 h 646331"/>
                <a:gd name="connsiteX22" fmla="*/ 2465070 w 8216900"/>
                <a:gd name="connsiteY22" fmla="*/ 646331 h 646331"/>
                <a:gd name="connsiteX23" fmla="*/ 2026835 w 8216900"/>
                <a:gd name="connsiteY23" fmla="*/ 646331 h 646331"/>
                <a:gd name="connsiteX24" fmla="*/ 1588601 w 8216900"/>
                <a:gd name="connsiteY24" fmla="*/ 646331 h 646331"/>
                <a:gd name="connsiteX25" fmla="*/ 986028 w 8216900"/>
                <a:gd name="connsiteY25" fmla="*/ 646331 h 646331"/>
                <a:gd name="connsiteX26" fmla="*/ 0 w 8216900"/>
                <a:gd name="connsiteY26" fmla="*/ 646331 h 646331"/>
                <a:gd name="connsiteX27" fmla="*/ 0 w 8216900"/>
                <a:gd name="connsiteY27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16900" h="646331" extrusionOk="0">
                  <a:moveTo>
                    <a:pt x="0" y="0"/>
                  </a:moveTo>
                  <a:cubicBezTo>
                    <a:pt x="217349" y="-8426"/>
                    <a:pt x="409619" y="-12833"/>
                    <a:pt x="684742" y="0"/>
                  </a:cubicBezTo>
                  <a:cubicBezTo>
                    <a:pt x="959865" y="12833"/>
                    <a:pt x="1001314" y="-7262"/>
                    <a:pt x="1287314" y="0"/>
                  </a:cubicBezTo>
                  <a:cubicBezTo>
                    <a:pt x="1573314" y="7262"/>
                    <a:pt x="1719337" y="-23804"/>
                    <a:pt x="2136394" y="0"/>
                  </a:cubicBezTo>
                  <a:cubicBezTo>
                    <a:pt x="2553451" y="23804"/>
                    <a:pt x="2606944" y="-10863"/>
                    <a:pt x="2821136" y="0"/>
                  </a:cubicBezTo>
                  <a:cubicBezTo>
                    <a:pt x="3035328" y="10863"/>
                    <a:pt x="3058129" y="-3759"/>
                    <a:pt x="3259370" y="0"/>
                  </a:cubicBezTo>
                  <a:cubicBezTo>
                    <a:pt x="3460611" y="3759"/>
                    <a:pt x="3632939" y="21132"/>
                    <a:pt x="3861943" y="0"/>
                  </a:cubicBezTo>
                  <a:cubicBezTo>
                    <a:pt x="4090947" y="-21132"/>
                    <a:pt x="4423027" y="-31903"/>
                    <a:pt x="4628854" y="0"/>
                  </a:cubicBezTo>
                  <a:cubicBezTo>
                    <a:pt x="4834681" y="31903"/>
                    <a:pt x="4908266" y="-309"/>
                    <a:pt x="5067088" y="0"/>
                  </a:cubicBezTo>
                  <a:cubicBezTo>
                    <a:pt x="5225910" y="309"/>
                    <a:pt x="5516566" y="-32055"/>
                    <a:pt x="5833999" y="0"/>
                  </a:cubicBezTo>
                  <a:cubicBezTo>
                    <a:pt x="6151432" y="32055"/>
                    <a:pt x="6230921" y="2228"/>
                    <a:pt x="6518741" y="0"/>
                  </a:cubicBezTo>
                  <a:cubicBezTo>
                    <a:pt x="6806561" y="-2228"/>
                    <a:pt x="6781123" y="-12617"/>
                    <a:pt x="7039144" y="0"/>
                  </a:cubicBezTo>
                  <a:cubicBezTo>
                    <a:pt x="7297165" y="12617"/>
                    <a:pt x="7937318" y="28093"/>
                    <a:pt x="8216900" y="0"/>
                  </a:cubicBezTo>
                  <a:cubicBezTo>
                    <a:pt x="8197672" y="133793"/>
                    <a:pt x="8195915" y="467966"/>
                    <a:pt x="8216900" y="646331"/>
                  </a:cubicBezTo>
                  <a:cubicBezTo>
                    <a:pt x="7950608" y="669527"/>
                    <a:pt x="7808735" y="653554"/>
                    <a:pt x="7449989" y="646331"/>
                  </a:cubicBezTo>
                  <a:cubicBezTo>
                    <a:pt x="7091243" y="639108"/>
                    <a:pt x="6889958" y="677675"/>
                    <a:pt x="6600910" y="646331"/>
                  </a:cubicBezTo>
                  <a:cubicBezTo>
                    <a:pt x="6311862" y="614987"/>
                    <a:pt x="6339199" y="646509"/>
                    <a:pt x="6162675" y="646331"/>
                  </a:cubicBezTo>
                  <a:cubicBezTo>
                    <a:pt x="5986152" y="646153"/>
                    <a:pt x="5683022" y="655369"/>
                    <a:pt x="5477933" y="646331"/>
                  </a:cubicBezTo>
                  <a:cubicBezTo>
                    <a:pt x="5272844" y="637293"/>
                    <a:pt x="5208333" y="626504"/>
                    <a:pt x="4957530" y="646331"/>
                  </a:cubicBezTo>
                  <a:cubicBezTo>
                    <a:pt x="4706727" y="666158"/>
                    <a:pt x="4582053" y="666397"/>
                    <a:pt x="4437126" y="646331"/>
                  </a:cubicBezTo>
                  <a:cubicBezTo>
                    <a:pt x="4292199" y="626265"/>
                    <a:pt x="3989755" y="661282"/>
                    <a:pt x="3834553" y="646331"/>
                  </a:cubicBezTo>
                  <a:cubicBezTo>
                    <a:pt x="3679351" y="631380"/>
                    <a:pt x="3282924" y="655283"/>
                    <a:pt x="2985474" y="646331"/>
                  </a:cubicBezTo>
                  <a:cubicBezTo>
                    <a:pt x="2688024" y="637379"/>
                    <a:pt x="2619781" y="624558"/>
                    <a:pt x="2465070" y="646331"/>
                  </a:cubicBezTo>
                  <a:cubicBezTo>
                    <a:pt x="2310359" y="668104"/>
                    <a:pt x="2126471" y="661702"/>
                    <a:pt x="2026835" y="646331"/>
                  </a:cubicBezTo>
                  <a:cubicBezTo>
                    <a:pt x="1927199" y="630960"/>
                    <a:pt x="1757252" y="641603"/>
                    <a:pt x="1588601" y="646331"/>
                  </a:cubicBezTo>
                  <a:cubicBezTo>
                    <a:pt x="1419950" y="651059"/>
                    <a:pt x="1128715" y="637833"/>
                    <a:pt x="986028" y="646331"/>
                  </a:cubicBezTo>
                  <a:cubicBezTo>
                    <a:pt x="843341" y="654829"/>
                    <a:pt x="223726" y="608612"/>
                    <a:pt x="0" y="646331"/>
                  </a:cubicBezTo>
                  <a:cubicBezTo>
                    <a:pt x="-19707" y="336949"/>
                    <a:pt x="8993" y="218560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extLst>
                <a:ext uri="{C807C97D-BFC1-408E-A445-0C87EB9F89A2}">
                  <ask:lineSketchStyleProps xmlns="" xmlns:ask="http://schemas.microsoft.com/office/drawing/2018/sketchyshapes" sd="789303475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8" name="직선 연결선 37"/>
            <p:cNvCxnSpPr>
              <a:stCxn id="37" idx="3"/>
            </p:cNvCxnSpPr>
            <p:nvPr/>
          </p:nvCxnSpPr>
          <p:spPr>
            <a:xfrm>
              <a:off x="4776010" y="2068441"/>
              <a:ext cx="21073" cy="6888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415995" y="3134741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IDE</a:t>
            </a:r>
            <a:endParaRPr lang="ko-KR" altLang="en-US" sz="24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59CEA7-FC45-ED01-BD9E-182CA221CB2B}"/>
              </a:ext>
            </a:extLst>
          </p:cNvPr>
          <p:cNvSpPr txBox="1"/>
          <p:nvPr/>
        </p:nvSpPr>
        <p:spPr>
          <a:xfrm>
            <a:off x="2415993" y="5401891"/>
            <a:ext cx="2620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Server &amp;  </a:t>
            </a:r>
            <a:r>
              <a:rPr lang="ko-KR" altLang="en-US" sz="2400" b="1" dirty="0" smtClean="0"/>
              <a:t>기타</a:t>
            </a:r>
            <a:endParaRPr lang="ko-KR" altLang="en-US" sz="2400" b="1" dirty="0"/>
          </a:p>
        </p:txBody>
      </p:sp>
      <p:grpSp>
        <p:nvGrpSpPr>
          <p:cNvPr id="50" name="그룹 1014">
            <a:extLst>
              <a:ext uri="{FF2B5EF4-FFF2-40B4-BE49-F238E27FC236}">
                <a16:creationId xmlns:a16="http://schemas.microsoft.com/office/drawing/2014/main" id="{20828832-6B0C-72AA-A180-05E95DCC6AF0}"/>
              </a:ext>
            </a:extLst>
          </p:cNvPr>
          <p:cNvGrpSpPr/>
          <p:nvPr/>
        </p:nvGrpSpPr>
        <p:grpSpPr>
          <a:xfrm>
            <a:off x="6128552" y="4651868"/>
            <a:ext cx="1132945" cy="445503"/>
            <a:chOff x="7020980" y="6572458"/>
            <a:chExt cx="1699417" cy="668254"/>
          </a:xfrm>
        </p:grpSpPr>
        <p:pic>
          <p:nvPicPr>
            <p:cNvPr id="51" name="Object 50">
              <a:extLst>
                <a:ext uri="{FF2B5EF4-FFF2-40B4-BE49-F238E27FC236}">
                  <a16:creationId xmlns:a16="http://schemas.microsoft.com/office/drawing/2014/main" id="{14034C62-F0DC-0510-C9CF-E2106BAAD6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/>
            <a:srcRect r="67564" b="755"/>
            <a:stretch/>
          </p:blipFill>
          <p:spPr>
            <a:xfrm>
              <a:off x="7020980" y="6572458"/>
              <a:ext cx="1699417" cy="668254"/>
            </a:xfrm>
            <a:prstGeom prst="rect">
              <a:avLst/>
            </a:prstGeom>
          </p:spPr>
        </p:pic>
      </p:grpSp>
      <p:pic>
        <p:nvPicPr>
          <p:cNvPr id="56" name="그림 5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15" y="4648583"/>
            <a:ext cx="1211943" cy="510890"/>
          </a:xfrm>
          <a:prstGeom prst="rect">
            <a:avLst/>
          </a:prstGeom>
        </p:spPr>
      </p:pic>
      <p:pic>
        <p:nvPicPr>
          <p:cNvPr id="46" name="그림 45" descr="그래픽, 폰트, 로고, 디자인이(가) 표시된 사진&#10;&#10;자동 생성된 설명">
            <a:extLst>
              <a:ext uri="{FF2B5EF4-FFF2-40B4-BE49-F238E27FC236}">
                <a16:creationId xmlns:a16="http://schemas.microsoft.com/office/drawing/2014/main" id="{CC30BA38-04D0-F34D-8BCD-D3FA0EBCABB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clrChange>
              <a:clrFrom>
                <a:srgbClr val="ECECEC"/>
              </a:clrFrom>
              <a:clrTo>
                <a:srgbClr val="ECECE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65" t="27941" r="39239" b="27824"/>
          <a:stretch/>
        </p:blipFill>
        <p:spPr>
          <a:xfrm>
            <a:off x="5062220" y="3877540"/>
            <a:ext cx="464069" cy="566938"/>
          </a:xfrm>
          <a:prstGeom prst="rect">
            <a:avLst/>
          </a:prstGeom>
        </p:spPr>
      </p:pic>
      <p:pic>
        <p:nvPicPr>
          <p:cNvPr id="59" name="그림 5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894" y="3841757"/>
            <a:ext cx="672271" cy="576310"/>
          </a:xfrm>
          <a:prstGeom prst="rect">
            <a:avLst/>
          </a:prstGeom>
        </p:spPr>
      </p:pic>
      <p:pic>
        <p:nvPicPr>
          <p:cNvPr id="62" name="그림 6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214" y="2418384"/>
            <a:ext cx="1810669" cy="445047"/>
          </a:xfrm>
          <a:prstGeom prst="rect">
            <a:avLst/>
          </a:prstGeom>
        </p:spPr>
      </p:pic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74" b="32917"/>
          <a:stretch/>
        </p:blipFill>
        <p:spPr>
          <a:xfrm>
            <a:off x="4965878" y="3106248"/>
            <a:ext cx="1568031" cy="534837"/>
          </a:xfrm>
          <a:prstGeom prst="rect">
            <a:avLst/>
          </a:prstGeom>
        </p:spPr>
      </p:pic>
      <p:pic>
        <p:nvPicPr>
          <p:cNvPr id="65" name="Object 44"/>
          <p:cNvPicPr>
            <a:picLocks noChangeAspect="1"/>
          </p:cNvPicPr>
          <p:nvPr/>
        </p:nvPicPr>
        <p:blipFill rotWithShape="1">
          <a:blip r:embed="rId9" cstate="print"/>
          <a:srcRect r="17893" b="11066"/>
          <a:stretch/>
        </p:blipFill>
        <p:spPr>
          <a:xfrm>
            <a:off x="6533909" y="3877540"/>
            <a:ext cx="2399076" cy="517548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15" b="11718"/>
          <a:stretch/>
        </p:blipFill>
        <p:spPr>
          <a:xfrm>
            <a:off x="4944749" y="5369404"/>
            <a:ext cx="1396087" cy="544088"/>
          </a:xfrm>
          <a:prstGeom prst="rect">
            <a:avLst/>
          </a:prstGeom>
        </p:spPr>
      </p:pic>
      <p:pic>
        <p:nvPicPr>
          <p:cNvPr id="67" name="Picture 4" descr="Oracle]eXERD 사용법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478" y="5354153"/>
            <a:ext cx="916019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그림 6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878" y="6163391"/>
            <a:ext cx="2025765" cy="52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9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프로젝트 소개</a:t>
            </a:r>
            <a:endParaRPr lang="ko-KR" alt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67269" y="872189"/>
            <a:ext cx="9217024" cy="614197"/>
          </a:xfrm>
        </p:spPr>
        <p:txBody>
          <a:bodyPr/>
          <a:lstStyle/>
          <a:p>
            <a:pPr lvl="0"/>
            <a:r>
              <a:rPr lang="ko-KR" altLang="en-US" b="1" dirty="0" smtClean="0"/>
              <a:t>역할 및 후기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백엔드</a:t>
            </a:r>
            <a:r>
              <a:rPr lang="en-US" altLang="ko-KR" b="1" dirty="0" smtClean="0"/>
              <a:t>)</a:t>
            </a:r>
            <a:endParaRPr lang="en-US" b="1" dirty="0"/>
          </a:p>
        </p:txBody>
      </p:sp>
      <p:sp>
        <p:nvSpPr>
          <p:cNvPr id="48" name="사각형: 둥근 모서리 4">
            <a:extLst>
              <a:ext uri="{FF2B5EF4-FFF2-40B4-BE49-F238E27FC236}">
                <a16:creationId xmlns:a16="http://schemas.microsoft.com/office/drawing/2014/main" id="{E4491193-2172-0BB4-DB72-3B4E69F6FFC3}"/>
              </a:ext>
            </a:extLst>
          </p:cNvPr>
          <p:cNvSpPr/>
          <p:nvPr/>
        </p:nvSpPr>
        <p:spPr>
          <a:xfrm>
            <a:off x="2102677" y="1486386"/>
            <a:ext cx="9681615" cy="5172892"/>
          </a:xfrm>
          <a:prstGeom prst="roundRect">
            <a:avLst>
              <a:gd name="adj" fmla="val 2021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2102676" y="1486386"/>
            <a:ext cx="9681616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 smtClean="0"/>
          </a:p>
          <a:p>
            <a:r>
              <a:rPr lang="ko-KR" altLang="en-US" sz="2000" dirty="0" smtClean="0"/>
              <a:t>이성훈</a:t>
            </a:r>
            <a:r>
              <a:rPr lang="en-US" altLang="ko-KR" b="1" dirty="0" smtClean="0"/>
              <a:t>(</a:t>
            </a:r>
            <a:r>
              <a:rPr lang="en-US" altLang="ko-KR" sz="2000" b="1" dirty="0" smtClean="0"/>
              <a:t>PM</a:t>
            </a:r>
            <a:r>
              <a:rPr lang="en-US" altLang="ko-KR" sz="2000" b="1" dirty="0" smtClean="0">
                <a:solidFill>
                  <a:schemeClr val="accent5">
                    <a:lumMod val="75000"/>
                  </a:schemeClr>
                </a:solidFill>
              </a:rPr>
              <a:t>)</a:t>
            </a:r>
            <a:r>
              <a:rPr lang="en-US" altLang="ko-KR" b="1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회원가입 </a:t>
            </a:r>
            <a:r>
              <a:rPr lang="ko-KR" altLang="en-US" dirty="0"/>
              <a:t>및 로그인 인증</a:t>
            </a:r>
            <a:r>
              <a:rPr lang="en-US" altLang="ko-KR" dirty="0"/>
              <a:t>, </a:t>
            </a:r>
            <a:r>
              <a:rPr lang="ko-KR" altLang="en-US" dirty="0"/>
              <a:t>게시판 및 체험부스 설정</a:t>
            </a:r>
            <a:r>
              <a:rPr lang="en-US" altLang="ko-KR" dirty="0"/>
              <a:t>, </a:t>
            </a:r>
            <a:r>
              <a:rPr lang="ko-KR" altLang="en-US" dirty="0" err="1"/>
              <a:t>마이페이지</a:t>
            </a:r>
            <a:r>
              <a:rPr lang="ko-KR" altLang="en-US" dirty="0"/>
              <a:t> </a:t>
            </a:r>
            <a:r>
              <a:rPr lang="ko-KR" altLang="en-US" dirty="0" smtClean="0"/>
              <a:t>설정 담당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후기를 작성해주세요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ko-KR" altLang="en-US" sz="2000" dirty="0" err="1" smtClean="0"/>
              <a:t>전광수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/>
              <a:t>회원가입 및 로그인 인증</a:t>
            </a:r>
            <a:r>
              <a:rPr lang="en-US" altLang="ko-KR" dirty="0"/>
              <a:t>, API </a:t>
            </a:r>
            <a:r>
              <a:rPr lang="ko-KR" altLang="en-US" dirty="0"/>
              <a:t>연동 담당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후기를 </a:t>
            </a:r>
            <a:r>
              <a:rPr lang="ko-KR" altLang="en-US" dirty="0" smtClean="0"/>
              <a:t>작성해주세요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sz="2000" dirty="0" smtClean="0"/>
              <a:t>정순원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/>
              <a:t>관리자 </a:t>
            </a:r>
            <a:r>
              <a:rPr lang="ko-KR" altLang="en-US" dirty="0" smtClean="0"/>
              <a:t>권한 및 범위 설정 담당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후기를 </a:t>
            </a:r>
            <a:r>
              <a:rPr lang="ko-KR" altLang="en-US" dirty="0" smtClean="0"/>
              <a:t>작성해주세요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4881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프로젝트 소개</a:t>
            </a:r>
            <a:endParaRPr lang="ko-KR" alt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67269" y="872189"/>
            <a:ext cx="9217024" cy="614197"/>
          </a:xfrm>
        </p:spPr>
        <p:txBody>
          <a:bodyPr/>
          <a:lstStyle/>
          <a:p>
            <a:pPr lvl="0"/>
            <a:r>
              <a:rPr lang="ko-KR" altLang="en-US" b="1" dirty="0" smtClean="0"/>
              <a:t>역할 및 후기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백엔드</a:t>
            </a:r>
            <a:r>
              <a:rPr lang="en-US" altLang="ko-KR" b="1" dirty="0" smtClean="0"/>
              <a:t>)</a:t>
            </a:r>
            <a:endParaRPr lang="en-US" b="1" dirty="0"/>
          </a:p>
        </p:txBody>
      </p:sp>
      <p:sp>
        <p:nvSpPr>
          <p:cNvPr id="48" name="사각형: 둥근 모서리 4">
            <a:extLst>
              <a:ext uri="{FF2B5EF4-FFF2-40B4-BE49-F238E27FC236}">
                <a16:creationId xmlns:a16="http://schemas.microsoft.com/office/drawing/2014/main" id="{E4491193-2172-0BB4-DB72-3B4E69F6FFC3}"/>
              </a:ext>
            </a:extLst>
          </p:cNvPr>
          <p:cNvSpPr/>
          <p:nvPr/>
        </p:nvSpPr>
        <p:spPr>
          <a:xfrm>
            <a:off x="2102677" y="1486386"/>
            <a:ext cx="9681615" cy="5172892"/>
          </a:xfrm>
          <a:prstGeom prst="roundRect">
            <a:avLst>
              <a:gd name="adj" fmla="val 2021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2329359" y="1486386"/>
            <a:ext cx="922825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/>
          </a:p>
          <a:p>
            <a:r>
              <a:rPr lang="ko-KR" altLang="en-US" sz="2000" dirty="0" smtClean="0"/>
              <a:t>김선중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/>
              <a:t>공지사항 및 </a:t>
            </a:r>
            <a:r>
              <a:rPr lang="ko-KR" altLang="en-US" dirty="0" err="1"/>
              <a:t>게시글</a:t>
            </a:r>
            <a:r>
              <a:rPr lang="ko-KR" altLang="en-US" dirty="0"/>
              <a:t> 열람 설정</a:t>
            </a:r>
            <a:r>
              <a:rPr lang="en-US" altLang="ko-KR" dirty="0" smtClean="0"/>
              <a:t> </a:t>
            </a:r>
            <a:r>
              <a:rPr lang="ko-KR" altLang="en-US" dirty="0"/>
              <a:t>담당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후기를 작성해주세요</a:t>
            </a:r>
            <a:endParaRPr lang="en-US" altLang="ko-KR" dirty="0"/>
          </a:p>
          <a:p>
            <a:endParaRPr lang="ko-KR" altLang="en-US" dirty="0"/>
          </a:p>
          <a:p>
            <a:r>
              <a:rPr lang="ko-KR" altLang="en-US" sz="2000" dirty="0" err="1" smtClean="0"/>
              <a:t>황찬주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갤러리 </a:t>
            </a:r>
            <a:r>
              <a:rPr lang="ko-KR" altLang="en-US" dirty="0"/>
              <a:t>설정 담당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후기를 작성해주세요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054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프로젝트 소개</a:t>
            </a:r>
            <a:endParaRPr lang="ko-KR" alt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67269" y="872189"/>
            <a:ext cx="9217024" cy="614197"/>
          </a:xfrm>
        </p:spPr>
        <p:txBody>
          <a:bodyPr/>
          <a:lstStyle/>
          <a:p>
            <a:pPr lvl="0"/>
            <a:r>
              <a:rPr lang="ko-KR" altLang="en-US" b="1" dirty="0" smtClean="0"/>
              <a:t>역할 및 후기</a:t>
            </a:r>
            <a:r>
              <a:rPr lang="en-US" altLang="ko-KR" b="1" dirty="0" smtClean="0"/>
              <a:t>(</a:t>
            </a:r>
            <a:r>
              <a:rPr lang="ko-KR" altLang="en-US" b="1" dirty="0" err="1" smtClean="0"/>
              <a:t>프론트엔드</a:t>
            </a:r>
            <a:r>
              <a:rPr lang="en-US" altLang="ko-KR" b="1" dirty="0" smtClean="0"/>
              <a:t>)</a:t>
            </a:r>
            <a:endParaRPr lang="en-US" b="1" dirty="0"/>
          </a:p>
        </p:txBody>
      </p:sp>
      <p:sp>
        <p:nvSpPr>
          <p:cNvPr id="48" name="사각형: 둥근 모서리 4">
            <a:extLst>
              <a:ext uri="{FF2B5EF4-FFF2-40B4-BE49-F238E27FC236}">
                <a16:creationId xmlns:a16="http://schemas.microsoft.com/office/drawing/2014/main" id="{E4491193-2172-0BB4-DB72-3B4E69F6FFC3}"/>
              </a:ext>
            </a:extLst>
          </p:cNvPr>
          <p:cNvSpPr/>
          <p:nvPr/>
        </p:nvSpPr>
        <p:spPr>
          <a:xfrm>
            <a:off x="2102677" y="1486386"/>
            <a:ext cx="9681615" cy="5172892"/>
          </a:xfrm>
          <a:prstGeom prst="roundRect">
            <a:avLst>
              <a:gd name="adj" fmla="val 2021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2345051" y="1857964"/>
            <a:ext cx="9228250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 smtClean="0"/>
              <a:t>진수빈 </a:t>
            </a:r>
            <a:r>
              <a:rPr lang="en-US" altLang="ko-KR" dirty="0" smtClean="0"/>
              <a:t>(</a:t>
            </a:r>
            <a:r>
              <a:rPr lang="ko-KR" altLang="en-US" dirty="0" smtClean="0"/>
              <a:t>공지사항 및 게시판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갤러리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체험부스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담당</a:t>
            </a:r>
            <a:r>
              <a:rPr lang="en-US" altLang="ko-K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처음에는 </a:t>
            </a:r>
            <a:r>
              <a:rPr lang="ko-KR" altLang="en-US" dirty="0"/>
              <a:t>어떻게 해야할지 막막했지만 막상 시작하니 그동안에 배웠던 이론들을 적용해볼 수 있어 신기하고 뿌듯했습니다</a:t>
            </a:r>
            <a:r>
              <a:rPr lang="en-US" altLang="ko-KR" dirty="0"/>
              <a:t>. </a:t>
            </a:r>
            <a:r>
              <a:rPr lang="ko-KR" altLang="en-US" dirty="0"/>
              <a:t>앞으로도 이러한 프로젝트를 계속해서 실력을 발전시키고 싶습니다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sz="2000" dirty="0" err="1" smtClean="0"/>
              <a:t>배상운</a:t>
            </a:r>
            <a:r>
              <a:rPr lang="ko-KR" altLang="en-US" sz="2000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로그인 및 회원가입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마이페이지</a:t>
            </a:r>
            <a:r>
              <a:rPr lang="ko-KR" altLang="en-US" dirty="0" smtClean="0"/>
              <a:t>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담당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6</a:t>
            </a:r>
            <a:r>
              <a:rPr lang="ko-KR" altLang="en-US" dirty="0"/>
              <a:t>개월간 집약적인 교육 과정을 수료하며 탄탄한 기술적 기초를 다졌습니다</a:t>
            </a:r>
            <a:r>
              <a:rPr lang="en-US" altLang="ko-KR" dirty="0"/>
              <a:t>. </a:t>
            </a:r>
            <a:r>
              <a:rPr lang="ko-KR" altLang="en-US" dirty="0"/>
              <a:t>부족한 점을 채우기 위해 보낸 몰입의 시간은 성장의 밑거름이 되었으며</a:t>
            </a:r>
            <a:r>
              <a:rPr lang="en-US" altLang="ko-KR" dirty="0"/>
              <a:t>, </a:t>
            </a:r>
            <a:r>
              <a:rPr lang="ko-KR" altLang="en-US" dirty="0"/>
              <a:t>앞으로도 지속적인 학습을 통해 전문성을 확보해 나갈 것입니다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sz="2000" dirty="0" smtClean="0"/>
              <a:t>신서인 </a:t>
            </a:r>
            <a:r>
              <a:rPr lang="en-US" altLang="ko-KR" dirty="0" smtClean="0"/>
              <a:t>(</a:t>
            </a:r>
            <a:r>
              <a:rPr lang="ko-KR" altLang="en-US" dirty="0" smtClean="0"/>
              <a:t>메인 페이지 및 관리자 페이지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담당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혼자 </a:t>
            </a:r>
            <a:r>
              <a:rPr lang="ko-KR" altLang="en-US" dirty="0"/>
              <a:t>작업할 때는 제가 맡은 부분만 생각했는데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이번 </a:t>
            </a:r>
            <a:r>
              <a:rPr lang="ko-KR" altLang="en-US" dirty="0"/>
              <a:t>포트폴리오는 팀원들과 함께 구조를 맞추고 의견을 </a:t>
            </a:r>
            <a:r>
              <a:rPr lang="ko-KR" altLang="en-US" dirty="0" smtClean="0"/>
              <a:t>조율하면서 하나의 </a:t>
            </a:r>
            <a:r>
              <a:rPr lang="ko-KR" altLang="en-US" dirty="0"/>
              <a:t>결과물을 완성하는 경험을 할 수 있어서 좋았습니다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007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프로젝트 과정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67269" y="1009666"/>
            <a:ext cx="9217024" cy="614197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 err="1"/>
              <a:t>간트차트</a:t>
            </a:r>
            <a:endParaRPr lang="en-US" b="1" dirty="0"/>
          </a:p>
        </p:txBody>
      </p:sp>
      <p:pic>
        <p:nvPicPr>
          <p:cNvPr id="9" name="내용 개체 틀 8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562" y="1623863"/>
            <a:ext cx="9932354" cy="5234137"/>
          </a:xfrm>
        </p:spPr>
      </p:pic>
    </p:spTree>
    <p:extLst>
      <p:ext uri="{BB962C8B-B14F-4D97-AF65-F5344CB8AC3E}">
        <p14:creationId xmlns:p14="http://schemas.microsoft.com/office/powerpoint/2010/main" val="162950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프로젝트 과정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982" y="1137364"/>
            <a:ext cx="10170017" cy="572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3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147483647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147483647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577</ep:Words>
  <ep:PresentationFormat>와이드스크린</ep:PresentationFormat>
  <ep:Paragraphs>125</ep:Paragraphs>
  <ep:Slides>39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ep:HeadingPairs>
  <ep:TitlesOfParts>
    <vt:vector size="40" baseType="lpstr">
      <vt:lpstr>Office 테마</vt:lpstr>
      <vt:lpstr>4. 프로젝트 코드 설명</vt:lpstr>
      <vt:lpstr>Github 주소   https://github.com/FestivalWeb/Festival</vt:lpstr>
      <vt:lpstr>Q&amp;A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  <vt:lpstr>슬라이드 33</vt:lpstr>
      <vt:lpstr>슬라이드 34</vt:lpstr>
      <vt:lpstr>3. 프로젝트 코드 설명</vt:lpstr>
      <vt:lpstr>3. 프로젝트 코드 설명</vt:lpstr>
      <vt:lpstr>4. 프로젝트 시연</vt:lpstr>
      <vt:lpstr>슬라이드 38</vt:lpstr>
      <vt:lpstr>슬라이드 39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2025-12-26T00:38:29.000</dcterms:created>
  <dc:creator>DJ60104</dc:creator>
  <cp:lastModifiedBy>DJ60115</cp:lastModifiedBy>
  <dcterms:modified xsi:type="dcterms:W3CDTF">2026-01-08T02:11:26.617</dcterms:modified>
  <cp:revision>37</cp:revision>
  <dc:title>PowerPoint 프레젠테이션</dc:title>
  <cp:version>1000.0000.01</cp:version>
</cp:coreProperties>
</file>

<file path=docProps/thumbnail.jpeg>
</file>